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7" d="100"/>
          <a:sy n="147" d="100"/>
        </p:scale>
        <p:origin x="56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8389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-1097280"/>
            <a:ext cx="5029200" cy="502920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BDD7EE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-457200"/>
            <a:ext cx="3657600" cy="3657600"/>
          </a:xfrm>
          <a:prstGeom prst="ellipse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BDD7EE">
                <a:alpha val="30000"/>
              </a:srgbClr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28016"/>
            <a:ext cx="2743200" cy="85039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18872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Admitere Liceu</a:t>
            </a:r>
            <a:endParaRPr lang="en-US" sz="3600" dirty="0"/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– 2027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548640" y="306324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Ghid complet pentru părinți și absolvenți de clasa a VIII-a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0" y="4636008"/>
            <a:ext cx="9144000" cy="507492"/>
          </a:xfrm>
          <a:prstGeom prst="rect">
            <a:avLst/>
          </a:prstGeom>
          <a:solidFill>
            <a:srgbClr val="0F2942"/>
          </a:solidFill>
          <a:ln w="12700">
            <a:solidFill>
              <a:srgbClr val="0F2942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74320" y="4663440"/>
            <a:ext cx="85953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28016"/>
            <a:ext cx="2377440" cy="731520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920" y="777240"/>
            <a:ext cx="1280160" cy="128016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57200" y="224028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Fișa de Opțiuni – cel mai important pas!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3200400" y="3794760"/>
            <a:ext cx="274320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7" name="Shape 3"/>
          <p:cNvSpPr/>
          <p:nvPr/>
        </p:nvSpPr>
        <p:spPr>
          <a:xfrm>
            <a:off x="0" y="4636008"/>
            <a:ext cx="9144000" cy="507492"/>
          </a:xfrm>
          <a:prstGeom prst="rect">
            <a:avLst/>
          </a:prstGeom>
          <a:solidFill>
            <a:srgbClr val="0F2942"/>
          </a:solidFill>
          <a:ln w="12700">
            <a:solidFill>
              <a:srgbClr val="0F2942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274320" y="4663440"/>
            <a:ext cx="85953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326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3093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✏️ Completarea fișei de opțiuni (13-20 iulie 2026)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45720"/>
            <a:ext cx="2194560" cy="6858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365760" y="987552"/>
            <a:ext cx="8412480" cy="658368"/>
          </a:xfrm>
          <a:prstGeom prst="rect">
            <a:avLst/>
          </a:prstGeom>
          <a:solidFill>
            <a:srgbClr val="FEF3C7"/>
          </a:solidFill>
          <a:ln w="12700">
            <a:solidFill>
              <a:srgbClr val="F0A500"/>
            </a:solidFill>
            <a:prstDash val="solid"/>
          </a:ln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042416"/>
            <a:ext cx="411480" cy="4114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05840" y="1005840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ATENȚIE: Opțiunile greșite pot duce la o repartizare nedorită! Numărul redus de opțiuni poate duce la NEREPARTIZAREA computerizată!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365760" y="1737360"/>
            <a:ext cx="54864" cy="5120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548640" y="1755648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Completați CÂT MAI MULTE opțiuni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548640" y="1993392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 cât mai multe opțiuni, cu atât mai mare șansa de repartizare la o școală dorită.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365760" y="2350008"/>
            <a:ext cx="54864" cy="5120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548640" y="2368296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Ordinea contează!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548640" y="2606040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Treceți mai întâi liceul preferat, apoi alternativele în ordinea preferinței.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365760" y="2962656"/>
            <a:ext cx="54864" cy="5120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548640" y="2980944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Verificați datele listate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548640" y="3218688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După introducerea în calculator, verificați că datele personale și mediile sunt corecte.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365760" y="3575304"/>
            <a:ext cx="54864" cy="5120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548640" y="3593592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Semnați fișa finală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548640" y="3831336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Atât elevul, cât și părintele/reprezentantul legal trebuie să semneze.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365760" y="4187952"/>
            <a:ext cx="54864" cy="5120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22" name="Text 18"/>
          <p:cNvSpPr/>
          <p:nvPr/>
        </p:nvSpPr>
        <p:spPr>
          <a:xfrm>
            <a:off x="548640" y="4206240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Asistența dirigintelui</a:t>
            </a:r>
            <a:endParaRPr lang="en-US" sz="1200" dirty="0"/>
          </a:p>
        </p:txBody>
      </p:sp>
      <p:sp>
        <p:nvSpPr>
          <p:cNvPr id="23" name="Text 19"/>
          <p:cNvSpPr/>
          <p:nvPr/>
        </p:nvSpPr>
        <p:spPr>
          <a:xfrm>
            <a:off x="548640" y="4443984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Dirigintele clasei a VIII-a este OBLIGAT să vă asiste la completarea opțiunilor.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7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28016"/>
            <a:ext cx="2377440" cy="731520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920" y="777240"/>
            <a:ext cx="1280160" cy="128016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57200" y="224028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Licee vocaționale</a:t>
            </a:r>
            <a:endParaRPr lang="en-US" sz="3000" dirty="0"/>
          </a:p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Probe de aptitudini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3200400" y="3794760"/>
            <a:ext cx="274320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7" name="Shape 3"/>
          <p:cNvSpPr/>
          <p:nvPr/>
        </p:nvSpPr>
        <p:spPr>
          <a:xfrm>
            <a:off x="0" y="4636008"/>
            <a:ext cx="9144000" cy="507492"/>
          </a:xfrm>
          <a:prstGeom prst="rect">
            <a:avLst/>
          </a:prstGeom>
          <a:solidFill>
            <a:srgbClr val="0F2942"/>
          </a:solidFill>
          <a:ln w="12700">
            <a:solidFill>
              <a:srgbClr val="0F2942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274320" y="4663440"/>
            <a:ext cx="85953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326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3093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🎓 Licee vocaționale – Ce înseamnă și cum se intră?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45720"/>
            <a:ext cx="2194560" cy="6858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98755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Liceele vocaționale cer probe SUPLIMENTARE față de media EN. Înscrierea se face mai devreme — în mai 2026!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365760" y="1417320"/>
            <a:ext cx="84124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365760" y="1417320"/>
            <a:ext cx="91440" cy="60350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66928" y="1453896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🎨 Artistic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66928" y="1728216"/>
            <a:ext cx="4937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Arte vizuale, Muzică, Coregrafie, Arta Actorului, Filologie Waldorf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5596128" y="1508760"/>
            <a:ext cx="2999232" cy="40233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614416" y="1527048"/>
            <a:ext cx="29626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 = (3×APT + MA) / 4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65760" y="2084832"/>
            <a:ext cx="84124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16A3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65760" y="2084832"/>
            <a:ext cx="91440" cy="603504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66928" y="2121408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⚽ Sportiv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566928" y="2395728"/>
            <a:ext cx="4937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Atletism, Fotbal, Înot, Gimnastică, Tenis, Dans sportiv, Șah etc.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5596128" y="2176272"/>
            <a:ext cx="2999232" cy="40233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5614416" y="2194560"/>
            <a:ext cx="29626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 = (3×APT + MA) / 4 | Min. 7,00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365760" y="2752344"/>
            <a:ext cx="84124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365760" y="2752344"/>
            <a:ext cx="91440" cy="603504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66928" y="2788920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✝️ Teologic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566928" y="3063240"/>
            <a:ext cx="4937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Ortodox, Baptist, Catolic, Reformat, Adventist, Musulman etc.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5596128" y="2843784"/>
            <a:ext cx="2999232" cy="402336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614416" y="2862072"/>
            <a:ext cx="29626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 = (APT + MA) / 2 | Min. 7 la religie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365760" y="3419856"/>
            <a:ext cx="84124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DC262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365760" y="3419856"/>
            <a:ext cx="91440" cy="60350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566928" y="3456432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🎖️ Militar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566928" y="3730752"/>
            <a:ext cx="4937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Colegii Naționale Militare – Lb. română + Matematică</a:t>
            </a:r>
            <a:endParaRPr lang="en-US" sz="1050" dirty="0"/>
          </a:p>
        </p:txBody>
      </p:sp>
      <p:sp>
        <p:nvSpPr>
          <p:cNvPr id="29" name="Shape 26"/>
          <p:cNvSpPr/>
          <p:nvPr/>
        </p:nvSpPr>
        <p:spPr>
          <a:xfrm>
            <a:off x="5596128" y="3511296"/>
            <a:ext cx="2999232" cy="402336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5614416" y="3529584"/>
            <a:ext cx="29626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 = 0,2×MA + 0,8×NP</a:t>
            </a:r>
            <a:endParaRPr lang="en-US" sz="1000" dirty="0"/>
          </a:p>
        </p:txBody>
      </p:sp>
      <p:sp>
        <p:nvSpPr>
          <p:cNvPr id="31" name="Shape 28"/>
          <p:cNvSpPr/>
          <p:nvPr/>
        </p:nvSpPr>
        <p:spPr>
          <a:xfrm>
            <a:off x="365760" y="4087368"/>
            <a:ext cx="84124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2" name="Shape 29"/>
          <p:cNvSpPr/>
          <p:nvPr/>
        </p:nvSpPr>
        <p:spPr>
          <a:xfrm>
            <a:off x="365760" y="4087368"/>
            <a:ext cx="91440" cy="60350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566928" y="4123944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👶 Pedagogic</a:t>
            </a:r>
            <a:endParaRPr lang="en-US" sz="1300" dirty="0"/>
          </a:p>
        </p:txBody>
      </p:sp>
      <p:sp>
        <p:nvSpPr>
          <p:cNvPr id="34" name="Text 31"/>
          <p:cNvSpPr/>
          <p:nvPr/>
        </p:nvSpPr>
        <p:spPr>
          <a:xfrm>
            <a:off x="566928" y="4398264"/>
            <a:ext cx="4937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Învățător-educatoare, Educator-puericultor, Mediator școlar</a:t>
            </a:r>
            <a:endParaRPr lang="en-US" sz="1050" dirty="0"/>
          </a:p>
        </p:txBody>
      </p:sp>
      <p:sp>
        <p:nvSpPr>
          <p:cNvPr id="35" name="Shape 32"/>
          <p:cNvSpPr/>
          <p:nvPr/>
        </p:nvSpPr>
        <p:spPr>
          <a:xfrm>
            <a:off x="5596128" y="4178808"/>
            <a:ext cx="2999232" cy="402336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5614416" y="4197096"/>
            <a:ext cx="29626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Admis/Respins la fiecare probă</a:t>
            </a:r>
            <a:endParaRPr lang="en-US" sz="1000" dirty="0"/>
          </a:p>
        </p:txBody>
      </p:sp>
      <p:sp>
        <p:nvSpPr>
          <p:cNvPr id="37" name="Shape 34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7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28016"/>
            <a:ext cx="2377440" cy="731520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920" y="777240"/>
            <a:ext cx="1280160" cy="128016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57200" y="224028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Locuri speciale</a:t>
            </a:r>
            <a:endParaRPr lang="en-US" sz="3000" dirty="0"/>
          </a:p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Rromi și CES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3200400" y="3794760"/>
            <a:ext cx="274320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7" name="Shape 3"/>
          <p:cNvSpPr/>
          <p:nvPr/>
        </p:nvSpPr>
        <p:spPr>
          <a:xfrm>
            <a:off x="0" y="4636008"/>
            <a:ext cx="9144000" cy="507492"/>
          </a:xfrm>
          <a:prstGeom prst="rect">
            <a:avLst/>
          </a:prstGeom>
          <a:solidFill>
            <a:srgbClr val="0F2942"/>
          </a:solidFill>
          <a:ln w="12700">
            <a:solidFill>
              <a:srgbClr val="0F2942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274320" y="4663440"/>
            <a:ext cx="85953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326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3093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❤️  Locuri speciale pentru candidații de etnie rromă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45720"/>
            <a:ext cx="2194560" cy="6858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98755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1-2 locuri suplimentare per clasă/grupă, pe filieră/specializare, alocate de ISJ Bacău la liceele din județ.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365760" y="1389888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365760" y="1389888"/>
            <a:ext cx="4114800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142646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necesar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75488" y="1737360"/>
            <a:ext cx="3913632" cy="11521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Recomandare scrisă de apartenența la etnia rromă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Eliberată de organizații legal constituite ale romilor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Poate fi transmisă și online (PDF cu semnătură electronică)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Termen depunere: 8-15 iunie 2026 la secretariatul școlii de proveniență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663440" y="1389888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663440" y="1389888"/>
            <a:ext cx="4114800" cy="2926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754880" y="142646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 se face repartizarea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773168" y="1737360"/>
            <a:ext cx="3913632" cy="11521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Sesiune computerizată DISTINCTĂ (înainte de etapa generală)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Ordinea descrescătoare a mediei de admitere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repartizării: 16 iulie 2026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Rezultate afișate pe site-ul ISJ Bacău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365760" y="3017520"/>
            <a:ext cx="8412480" cy="2926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48640" y="3035808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Calendar rapid: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2468880" y="3035808"/>
            <a:ext cx="6217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Ședințe: mart-apr  →  Recomandare: până la 12 iun  →  Depunere: 8-15 iun  →  Opțiuni: 13-14 iul  →  Rezultate: 16 iul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365760" y="3383280"/>
            <a:ext cx="8412480" cy="1389888"/>
          </a:xfrm>
          <a:prstGeom prst="rect">
            <a:avLst/>
          </a:prstGeom>
          <a:solidFill>
            <a:srgbClr val="E8F0FA"/>
          </a:solidFill>
          <a:ln w="12700">
            <a:solidFill>
              <a:srgbClr val="BDD7E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48640" y="3419856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se întâmplă dacă nu obțineți un loc special?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548640" y="3730752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Puteți solicita o nouă fișă și participați la ETAPA GENERALĂ (13-20 iul) sau la ETAPA A II-A (17-18 aug), păstrând prioritatea pe locurile destinate candidaților rromi.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7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326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3093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❤️  Locuri distincte pentru elevi cu CES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45720"/>
            <a:ext cx="2194560" cy="6858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98755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1-2 locuri distincte per clasă/grupă în unitățile de masă, pentru elevi cu Cerințe Educaționale Speciale, alocate de ISJ Bacău.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365760" y="1389888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365760" y="1389888"/>
            <a:ext cx="4114800" cy="2926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142646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Documentul necesar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75488" y="1737360"/>
            <a:ext cx="3913632" cy="14264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 de orientare școlară și profesională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 de CJRAE Bacău sau CMBRAE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Valabil pentru an școlar 2025-2026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SINGURUL document acceptat (OME 5574/2011)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Termen: 8-15 iunie 2026 la secretariatul școlii de proveniență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663440" y="1389888"/>
            <a:ext cx="41148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663440" y="1389888"/>
            <a:ext cx="4114800" cy="292608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754880" y="142646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Condiții și procedură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773168" y="1737360"/>
            <a:ext cx="3913632" cy="14264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Candidatul trebuie să fi susținut Evaluarea Națională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Provin din învățământul de masă SAU special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Repartizare computerizată — sesiune distinctă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Ordinea descrescătoare a mediei de admitere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repartizării: 16 iulie 2026 (</a:t>
            </a:r>
            <a:r>
              <a:rPr lang="en-US" sz="11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afișare</a:t>
            </a: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ISJ Bacău)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365760" y="3291840"/>
            <a:ext cx="8412480" cy="658368"/>
          </a:xfrm>
          <a:prstGeom prst="rect">
            <a:avLst/>
          </a:prstGeom>
          <a:solidFill>
            <a:srgbClr val="FEF3C7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75488" y="3364992"/>
            <a:ext cx="821131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Depunerea tardivă (după 15 iun 2026) este posibilă DOAR cu acordul Președintelui Comisiei Naționale de Admitere. Candidații nerepartizați CES pot participa la etapa generală, păstrând prioritatea pe locurile CES disponibile.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7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28016"/>
            <a:ext cx="2377440" cy="731520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920" y="777240"/>
            <a:ext cx="1280160" cy="128016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57200" y="224028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Etapele repartizării computerizate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3200400" y="3794760"/>
            <a:ext cx="274320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7" name="Shape 3"/>
          <p:cNvSpPr/>
          <p:nvPr/>
        </p:nvSpPr>
        <p:spPr>
          <a:xfrm>
            <a:off x="0" y="4636008"/>
            <a:ext cx="9144000" cy="507492"/>
          </a:xfrm>
          <a:prstGeom prst="rect">
            <a:avLst/>
          </a:prstGeom>
          <a:solidFill>
            <a:srgbClr val="0F2942"/>
          </a:solidFill>
          <a:ln w="12700">
            <a:solidFill>
              <a:srgbClr val="0F2942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274320" y="4663440"/>
            <a:ext cx="85953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326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3093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🖥️ Cum funcționează repartizarea computerizată?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45720"/>
            <a:ext cx="2194560" cy="6858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292608" y="1152144"/>
            <a:ext cx="475488" cy="475488"/>
          </a:xfrm>
          <a:prstGeom prst="ellipse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292608" y="115214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868680" y="1005840"/>
            <a:ext cx="79552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2E75B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1005840" y="105156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 I – Repartizarea computerizată (22 iulie 2026)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005840" y="1353312"/>
            <a:ext cx="76809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Toți absolvenții cls. VIII care au susținut EN • Ordinea descrescătoare a mediei de admitere • Pe baza opțiunilor din fișa de înscriere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292608" y="2130552"/>
            <a:ext cx="475488" cy="475488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292608" y="21305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868680" y="1984248"/>
            <a:ext cx="79552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0A50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1005840" y="2029968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Situații speciale (29-31 iulie 2026)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1005840" y="2331720"/>
            <a:ext cx="76809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Gemeni/tripleți pot fi redistribuiți la cererea părintelui • Se rezolvă cazuri excepționale fără a depăși efectivul maxim legal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292608" y="3108960"/>
            <a:ext cx="475488" cy="475488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92608" y="310896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868680" y="2962656"/>
            <a:ext cx="79552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0D94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1005840" y="3008376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 a II-a de admitere (17-18 august 2026)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1005840" y="3310128"/>
            <a:ext cx="76809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Candidați nerepartizați sau care au renunțat la locul obținut • Candidați care nu au susținut EN (repartizați după media cls. V-VIII)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292608" y="4087368"/>
            <a:ext cx="475488" cy="475488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292608" y="408736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868680" y="3941064"/>
            <a:ext cx="795528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EA580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Text 21"/>
          <p:cNvSpPr/>
          <p:nvPr/>
        </p:nvSpPr>
        <p:spPr>
          <a:xfrm>
            <a:off x="1005840" y="3986784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După ambele etape (24 aug – început cursuri)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1005840" y="4288536"/>
            <a:ext cx="76809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Candidații rămași fără loc sunt repartizați de ISJ Bacău în ordinea descrescătoare a mediilor de admitere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7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326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3093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 Întrebări frecvente ale părinților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45720"/>
            <a:ext cx="2194560" cy="6858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365760" y="987552"/>
            <a:ext cx="8412480" cy="896112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365760" y="987552"/>
            <a:ext cx="347472" cy="40233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65760" y="987552"/>
            <a:ext cx="3474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786384" y="1033272"/>
            <a:ext cx="7909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Copilul meu poate candida în alt județ?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57200" y="1444752"/>
            <a:ext cx="8275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Da, dar doar într-UN singur județ. Înscrierea se face la școala de proveniență conform </a:t>
            </a:r>
            <a:r>
              <a:rPr lang="en-US" sz="1050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procedurii</a:t>
            </a: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ISJ Bacău / Comisiei Naționale.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365760" y="1965960"/>
            <a:ext cx="8412480" cy="896112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65760" y="1965960"/>
            <a:ext cx="347472" cy="40233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65760" y="1965960"/>
            <a:ext cx="3474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786384" y="2011680"/>
            <a:ext cx="7909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se întâmplă dacă nu a susținut Evaluarea Națională?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457200" y="2423160"/>
            <a:ext cx="8275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 participă la repartizarea computerizată. Este repartizat de comisia județeană după media cls. V-VIII, DUPĂ toate etapele computerizate.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365760" y="2944368"/>
            <a:ext cx="8412480" cy="896112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365760" y="2944368"/>
            <a:ext cx="347472" cy="40233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65760" y="2944368"/>
            <a:ext cx="3474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000" dirty="0"/>
          </a:p>
        </p:txBody>
      </p:sp>
      <p:sp>
        <p:nvSpPr>
          <p:cNvPr id="19" name="Text 16"/>
          <p:cNvSpPr/>
          <p:nvPr/>
        </p:nvSpPr>
        <p:spPr>
          <a:xfrm>
            <a:off x="786384" y="2990088"/>
            <a:ext cx="7909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Copilul a fost admis la un liceu vocațional. Poate renunța?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457200" y="3401568"/>
            <a:ext cx="8275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Da, poate renunța în scris și participa la etapa generală de repartizare computerizată.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365760" y="3922776"/>
            <a:ext cx="8412480" cy="896112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365760" y="3922776"/>
            <a:ext cx="347472" cy="40233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365760" y="3922776"/>
            <a:ext cx="34747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000" dirty="0"/>
          </a:p>
        </p:txBody>
      </p:sp>
      <p:sp>
        <p:nvSpPr>
          <p:cNvPr id="24" name="Text 21"/>
          <p:cNvSpPr/>
          <p:nvPr/>
        </p:nvSpPr>
        <p:spPr>
          <a:xfrm>
            <a:off x="786384" y="3968496"/>
            <a:ext cx="7909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Avem gemeni. Pot fi la aceeași clasă?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457200" y="4379976"/>
            <a:ext cx="8275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Da, la cererea părintelui, ISJ Bacău poate redistribui gemenul/triplentul la clasa celuilalt, indiferent de media de admitere.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326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3093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vă aduce această prezentare?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45720"/>
            <a:ext cx="2194560" cy="6858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457200" y="1024128"/>
            <a:ext cx="347472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1069848"/>
            <a:ext cx="3474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896112" y="1024128"/>
            <a:ext cx="7955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1024128" y="1115568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Calendarul complet  —  Toate termenele importante, pas cu pas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" y="1773936"/>
            <a:ext cx="347472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1819656"/>
            <a:ext cx="3474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896112" y="1773936"/>
            <a:ext cx="7955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1024128" y="1865376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Ce documente pregătiți  —  Lista exactă a actelor necesare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57200" y="2523744"/>
            <a:ext cx="347472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57200" y="2569464"/>
            <a:ext cx="3474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Shape 13"/>
          <p:cNvSpPr/>
          <p:nvPr/>
        </p:nvSpPr>
        <p:spPr>
          <a:xfrm>
            <a:off x="896112" y="2523744"/>
            <a:ext cx="7955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1024128" y="2615184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🏫 Cum se face repartizarea  —  Calculul mediei și criteriile de departajare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457200" y="3273552"/>
            <a:ext cx="347472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57200" y="3319272"/>
            <a:ext cx="3474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896112" y="3273552"/>
            <a:ext cx="7955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1024128" y="3364992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Licee vocaționale  —  Arte, Sport, Teologie, Militar, Pedagogic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457200" y="4023360"/>
            <a:ext cx="347472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57200" y="4069080"/>
            <a:ext cx="3474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4" name="Shape 21"/>
          <p:cNvSpPr/>
          <p:nvPr/>
        </p:nvSpPr>
        <p:spPr>
          <a:xfrm>
            <a:off x="896112" y="4023360"/>
            <a:ext cx="79552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2"/>
          <p:cNvSpPr/>
          <p:nvPr/>
        </p:nvSpPr>
        <p:spPr>
          <a:xfrm>
            <a:off x="1024128" y="4114800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❤️  Locuri speciale  —  Rromi și elevi cu CES – drepturi și proceduri</a:t>
            </a:r>
            <a:endParaRPr lang="en-US" sz="1300" dirty="0"/>
          </a:p>
        </p:txBody>
      </p:sp>
      <p:sp>
        <p:nvSpPr>
          <p:cNvPr id="26" name="Shape 23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7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326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3093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Rezumat – Ce trebuie să faceți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45720"/>
            <a:ext cx="2194560" cy="6858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365760" y="987552"/>
            <a:ext cx="1280160" cy="49377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65760" y="1060704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 2026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1664208" y="987552"/>
            <a:ext cx="7150608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792224" y="1078992"/>
            <a:ext cx="6903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Urmăriți broșura de </a:t>
            </a:r>
            <a:r>
              <a:rPr lang="en-US" sz="11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admitere</a:t>
            </a: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ISJ Bacău și participați la ședințele de informare organizate de școală.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365760" y="1559052"/>
            <a:ext cx="1280160" cy="493776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65760" y="1632204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 2026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1664208" y="1559052"/>
            <a:ext cx="7150608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792224" y="1650492"/>
            <a:ext cx="6903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Dacă doriți liceu vocațional: înscriați-vă la probele de aptitudini (13-15 mai)!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365760" y="2130552"/>
            <a:ext cx="1280160" cy="493776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65760" y="2203704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Iun 2026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1664208" y="2130552"/>
            <a:ext cx="7150608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792224" y="2221992"/>
            <a:ext cx="6903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Rromi/CES: depuneți documentele la secretariat (8-15 iun 2026).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365760" y="2702052"/>
            <a:ext cx="1280160" cy="493776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65760" y="2775204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iul 2026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1664208" y="2702052"/>
            <a:ext cx="7150608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1792224" y="2793492"/>
            <a:ext cx="6903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Verificați ierarhia județeană și fișa de înscriere completată de secretariat.</a:t>
            </a:r>
            <a:endParaRPr lang="en-US" sz="1150" dirty="0"/>
          </a:p>
        </p:txBody>
      </p:sp>
      <p:sp>
        <p:nvSpPr>
          <p:cNvPr id="22" name="Shape 19"/>
          <p:cNvSpPr/>
          <p:nvPr/>
        </p:nvSpPr>
        <p:spPr>
          <a:xfrm>
            <a:off x="365760" y="3273552"/>
            <a:ext cx="1280160" cy="493776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365760" y="3346704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13-20 iul 2026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1664208" y="3273552"/>
            <a:ext cx="7150608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1792224" y="3364992"/>
            <a:ext cx="6903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Completați fișa de opțiuni cu cât mai multe licee dorite, verificați și semnați.</a:t>
            </a:r>
            <a:endParaRPr lang="en-US" sz="1150" dirty="0"/>
          </a:p>
        </p:txBody>
      </p:sp>
      <p:sp>
        <p:nvSpPr>
          <p:cNvPr id="26" name="Shape 23"/>
          <p:cNvSpPr/>
          <p:nvPr/>
        </p:nvSpPr>
        <p:spPr>
          <a:xfrm>
            <a:off x="365760" y="3845052"/>
            <a:ext cx="1280160" cy="49377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365760" y="3918204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iul 2026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1664208" y="3845052"/>
            <a:ext cx="7150608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1792224" y="3936492"/>
            <a:ext cx="6903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Aflați rezultatul repartizării computerizate (pe site-ul ISJ Bacău sau la școală).</a:t>
            </a:r>
            <a:endParaRPr lang="en-US" sz="1150" dirty="0"/>
          </a:p>
        </p:txBody>
      </p:sp>
      <p:sp>
        <p:nvSpPr>
          <p:cNvPr id="30" name="Shape 27"/>
          <p:cNvSpPr/>
          <p:nvPr/>
        </p:nvSpPr>
        <p:spPr>
          <a:xfrm>
            <a:off x="365760" y="4416552"/>
            <a:ext cx="1280160" cy="49377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365760" y="4489704"/>
            <a:ext cx="1280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23-28 iul 2026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1664208" y="4416552"/>
            <a:ext cx="7150608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1792224" y="4507992"/>
            <a:ext cx="6903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Depuneți dosarul de înscriere la liceul la care ați fost repartizați!</a:t>
            </a:r>
            <a:endParaRPr lang="en-US" sz="1150" dirty="0"/>
          </a:p>
        </p:txBody>
      </p:sp>
      <p:sp>
        <p:nvSpPr>
          <p:cNvPr id="34" name="Shape 31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7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36008"/>
            <a:ext cx="9144000" cy="507492"/>
          </a:xfrm>
          <a:prstGeom prst="rect">
            <a:avLst/>
          </a:prstGeom>
          <a:solidFill>
            <a:srgbClr val="0F2942"/>
          </a:solidFill>
          <a:ln w="12700">
            <a:solidFill>
              <a:srgbClr val="0F2942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137160"/>
            <a:ext cx="2743200" cy="850392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14300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 succes tuturor absolvenților!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1828800" y="2240280"/>
            <a:ext cx="548640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237744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Informații oficiale: broșura de admitere a ISJ Bacău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OMEC nr. 6060 / 29 august 2025 | Monitorul Oficial nr. 825 bis / 8 septembrie 2025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457200" y="33375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Urmăriți site-ul ISJ Bacău pentru cele mai recente informații și actualizări ale calendarului de admitere.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274320" y="4663440"/>
            <a:ext cx="85953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28016"/>
            <a:ext cx="2377440" cy="731520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920" y="777240"/>
            <a:ext cx="1280160" cy="128016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57200" y="224028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Calendarul Admiterii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3200400" y="3794760"/>
            <a:ext cx="274320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7" name="Shape 3"/>
          <p:cNvSpPr/>
          <p:nvPr/>
        </p:nvSpPr>
        <p:spPr>
          <a:xfrm>
            <a:off x="0" y="4636008"/>
            <a:ext cx="9144000" cy="507492"/>
          </a:xfrm>
          <a:prstGeom prst="rect">
            <a:avLst/>
          </a:prstGeom>
          <a:solidFill>
            <a:srgbClr val="0F2942"/>
          </a:solidFill>
          <a:ln w="12700">
            <a:solidFill>
              <a:srgbClr val="0F2942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274320" y="4663440"/>
            <a:ext cx="85953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326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3093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Calendar – Pregătirea admiterii (febr – iun 2026)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45720"/>
            <a:ext cx="2194560" cy="6858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292608" y="987552"/>
            <a:ext cx="18288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65760" y="1024128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febr 2026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2121408" y="987552"/>
            <a:ext cx="67208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12848" y="1014984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Elaborarea planului județean de admitere de </a:t>
            </a:r>
            <a:r>
              <a:rPr lang="en-US" sz="105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către</a:t>
            </a: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ISJ Bacău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292608" y="1476756"/>
            <a:ext cx="18288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65760" y="1513332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mart 2026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2121408" y="1476756"/>
            <a:ext cx="67208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212848" y="1504188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Anunțarea metodologiei probelor de limbă maternă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292608" y="1965960"/>
            <a:ext cx="1828800" cy="34747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65760" y="2002536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mai 2026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2121408" y="1965960"/>
            <a:ext cx="6720840" cy="347472"/>
          </a:xfrm>
          <a:prstGeom prst="rect">
            <a:avLst/>
          </a:prstGeom>
          <a:solidFill>
            <a:srgbClr val="FFF9E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212848" y="1993392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Afișarea ofertei de școlarizare + locuri speciale rromi și CES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292608" y="2455164"/>
            <a:ext cx="18288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65760" y="2491740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4-8 mai 2026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2121408" y="2455164"/>
            <a:ext cx="67208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2212848" y="2482596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Primirea broșurii de admitere la școala voastră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292608" y="2944368"/>
            <a:ext cx="1828800" cy="34747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365760" y="2980944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mai–12 iun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2121408" y="2944368"/>
            <a:ext cx="6720840" cy="347472"/>
          </a:xfrm>
          <a:prstGeom prst="rect">
            <a:avLst/>
          </a:prstGeom>
          <a:solidFill>
            <a:srgbClr val="FFF9E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2212848" y="2971800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Ședințe de informare cu părinții și elevii (față în față sau online)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292608" y="3433572"/>
            <a:ext cx="18288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365760" y="3470148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11-15 mai 2026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2121408" y="3433572"/>
            <a:ext cx="67208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2212848" y="3461004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Înscrierea la probe de aptitudini și limbă modernă/maternă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292608" y="3922776"/>
            <a:ext cx="18288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365760" y="3959352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18-22 mai 2026</a:t>
            </a:r>
            <a:endParaRPr lang="en-US" sz="1050" dirty="0"/>
          </a:p>
        </p:txBody>
      </p:sp>
      <p:sp>
        <p:nvSpPr>
          <p:cNvPr id="32" name="Shape 29"/>
          <p:cNvSpPr/>
          <p:nvPr/>
        </p:nvSpPr>
        <p:spPr>
          <a:xfrm>
            <a:off x="2121408" y="3922776"/>
            <a:ext cx="67208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2212848" y="3950208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Desfășurarea probelor de aptitudini și limbă modernă</a:t>
            </a:r>
            <a:endParaRPr lang="en-US" sz="1050" dirty="0"/>
          </a:p>
        </p:txBody>
      </p:sp>
      <p:sp>
        <p:nvSpPr>
          <p:cNvPr id="34" name="Shape 31"/>
          <p:cNvSpPr/>
          <p:nvPr/>
        </p:nvSpPr>
        <p:spPr>
          <a:xfrm>
            <a:off x="292608" y="4411980"/>
            <a:ext cx="18288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365760" y="4448556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 mai 2026</a:t>
            </a:r>
            <a:endParaRPr lang="en-US" sz="1050" dirty="0"/>
          </a:p>
        </p:txBody>
      </p:sp>
      <p:sp>
        <p:nvSpPr>
          <p:cNvPr id="36" name="Shape 33"/>
          <p:cNvSpPr/>
          <p:nvPr/>
        </p:nvSpPr>
        <p:spPr>
          <a:xfrm>
            <a:off x="2121408" y="4411980"/>
            <a:ext cx="67208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2212848" y="4439412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Comunicarea rezultatelor FINALE după contestații</a:t>
            </a:r>
            <a:endParaRPr lang="en-US" sz="1050" dirty="0"/>
          </a:p>
        </p:txBody>
      </p:sp>
      <p:sp>
        <p:nvSpPr>
          <p:cNvPr id="38" name="Shape 35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326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3093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Calendar – Înscrierea și repartizarea computerizată (iul – aug 2026)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45720"/>
            <a:ext cx="2194560" cy="6858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292608" y="987552"/>
            <a:ext cx="18288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65760" y="1024128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iul 2026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2121408" y="987552"/>
            <a:ext cx="67208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12848" y="1014984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Afișarea ierarhiei județene; eliberarea fișelor de înscriere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292608" y="1476756"/>
            <a:ext cx="18288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65760" y="1513332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13-14 iul 2026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2121408" y="1476756"/>
            <a:ext cx="67208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212848" y="1504188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Completarea opțiunilor (candidați rromi și CES)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292608" y="1965960"/>
            <a:ext cx="1828800" cy="34747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65760" y="2002536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13-20 iul 2026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2121408" y="1965960"/>
            <a:ext cx="6720840" cy="347472"/>
          </a:xfrm>
          <a:prstGeom prst="rect">
            <a:avLst/>
          </a:prstGeom>
          <a:solidFill>
            <a:srgbClr val="FFF9E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212848" y="1993392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Completarea opțiunilor de către TOȚI absolvenții cls. VIII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292608" y="2455164"/>
            <a:ext cx="1828800" cy="34747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65760" y="2491740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iul 2026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2121408" y="2455164"/>
            <a:ext cx="6720840" cy="347472"/>
          </a:xfrm>
          <a:prstGeom prst="rect">
            <a:avLst/>
          </a:prstGeom>
          <a:solidFill>
            <a:srgbClr val="FFF9E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2212848" y="2482596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🖥️ REPARTIZAREA COMPUTERIZATĂ — Etapa I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292608" y="2944368"/>
            <a:ext cx="18288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365760" y="2980944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23-28 iul 2026</a:t>
            </a:r>
            <a:endParaRPr lang="en-US" sz="1050" dirty="0"/>
          </a:p>
        </p:txBody>
      </p:sp>
      <p:sp>
        <p:nvSpPr>
          <p:cNvPr id="24" name="Shape 21"/>
          <p:cNvSpPr/>
          <p:nvPr/>
        </p:nvSpPr>
        <p:spPr>
          <a:xfrm>
            <a:off x="2121408" y="2944368"/>
            <a:ext cx="67208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2212848" y="2971800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Depunerea dosarelor de înscriere la liceu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292608" y="3433572"/>
            <a:ext cx="18288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365760" y="3470148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29-31 iul 2026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2121408" y="3433572"/>
            <a:ext cx="67208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2212848" y="3461004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Rezolvarea situațiilor speciale (gemeni, tripleți etc.)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292608" y="3922776"/>
            <a:ext cx="18288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8"/>
          <p:cNvSpPr/>
          <p:nvPr/>
        </p:nvSpPr>
        <p:spPr>
          <a:xfrm>
            <a:off x="365760" y="3959352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10-12 aug 2026</a:t>
            </a:r>
            <a:endParaRPr lang="en-US" sz="1050" dirty="0"/>
          </a:p>
        </p:txBody>
      </p:sp>
      <p:sp>
        <p:nvSpPr>
          <p:cNvPr id="32" name="Shape 29"/>
          <p:cNvSpPr/>
          <p:nvPr/>
        </p:nvSpPr>
        <p:spPr>
          <a:xfrm>
            <a:off x="2121408" y="3922776"/>
            <a:ext cx="6720840" cy="347472"/>
          </a:xfrm>
          <a:prstGeom prst="rect">
            <a:avLst/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2212848" y="3950208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Primirea cererilor pentru Etapa a II-a de admitere</a:t>
            </a:r>
            <a:endParaRPr lang="en-US" sz="1050" dirty="0"/>
          </a:p>
        </p:txBody>
      </p:sp>
      <p:sp>
        <p:nvSpPr>
          <p:cNvPr id="34" name="Shape 31"/>
          <p:cNvSpPr/>
          <p:nvPr/>
        </p:nvSpPr>
        <p:spPr>
          <a:xfrm>
            <a:off x="292608" y="4411980"/>
            <a:ext cx="1828800" cy="34747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365760" y="4448556"/>
            <a:ext cx="16824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17-18 aug 2026</a:t>
            </a:r>
            <a:endParaRPr lang="en-US" sz="1050" dirty="0"/>
          </a:p>
        </p:txBody>
      </p:sp>
      <p:sp>
        <p:nvSpPr>
          <p:cNvPr id="36" name="Shape 33"/>
          <p:cNvSpPr/>
          <p:nvPr/>
        </p:nvSpPr>
        <p:spPr>
          <a:xfrm>
            <a:off x="2121408" y="4411980"/>
            <a:ext cx="6720840" cy="347472"/>
          </a:xfrm>
          <a:prstGeom prst="rect">
            <a:avLst/>
          </a:prstGeom>
          <a:solidFill>
            <a:srgbClr val="FFF9E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2212848" y="4439412"/>
            <a:ext cx="6537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🖥️ REPARTIZAREA — Etapa a II-a</a:t>
            </a:r>
            <a:endParaRPr lang="en-US" sz="1050" dirty="0"/>
          </a:p>
        </p:txBody>
      </p:sp>
      <p:sp>
        <p:nvSpPr>
          <p:cNvPr id="38" name="Shape 35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9" name="Text 36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28016"/>
            <a:ext cx="2377440" cy="731520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920" y="777240"/>
            <a:ext cx="1280160" cy="128016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57200" y="224028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 se calculează media de admitere?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3200400" y="3794760"/>
            <a:ext cx="274320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7" name="Shape 3"/>
          <p:cNvSpPr/>
          <p:nvPr/>
        </p:nvSpPr>
        <p:spPr>
          <a:xfrm>
            <a:off x="0" y="4636008"/>
            <a:ext cx="9144000" cy="507492"/>
          </a:xfrm>
          <a:prstGeom prst="rect">
            <a:avLst/>
          </a:prstGeom>
          <a:solidFill>
            <a:srgbClr val="0F2942"/>
          </a:solidFill>
          <a:ln w="12700">
            <a:solidFill>
              <a:srgbClr val="0F2942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274320" y="4663440"/>
            <a:ext cx="85953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326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3093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Formula mediei de admitere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45720"/>
            <a:ext cx="2194560" cy="6858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914400" y="1005840"/>
            <a:ext cx="7315200" cy="11887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1005840" y="1051560"/>
            <a:ext cx="7132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de Admitere (MA)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005840" y="1417320"/>
            <a:ext cx="7132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 Media generală la Evaluarea Națională cls. VIII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230428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Calculată cu 2 zecimale, fără rotunjire, din notele la probele Evaluării Naționale.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57200" y="2788920"/>
            <a:ext cx="8229600" cy="2743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48640" y="2807208"/>
            <a:ext cx="7863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medii egale, departajarea se face în această ordine: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731520" y="3127248"/>
            <a:ext cx="786384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600"/>
              </a:spcAft>
              <a:buNone/>
            </a:pPr>
            <a:r>
              <a:rPr lang="en-US" sz="13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Media generală de absolvire cls. V–VIII</a:t>
            </a:r>
            <a:endParaRPr lang="en-US" sz="13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3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Nota la proba de Limbă și Literatură Română (EN)</a:t>
            </a:r>
            <a:endParaRPr lang="en-US" sz="13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3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Nota la proba de Matematică (EN)</a:t>
            </a:r>
            <a:endParaRPr lang="en-US" sz="13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3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④ Nota la proba de Limbă Maternă (EN) — doar candidați cu predare în lb. minorităților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28016"/>
            <a:ext cx="2377440" cy="731520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920" y="777240"/>
            <a:ext cx="1280160" cy="128016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57200" y="224028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Documente necesare</a:t>
            </a:r>
            <a:endParaRPr lang="en-US" sz="3000" dirty="0"/>
          </a:p>
        </p:txBody>
      </p:sp>
      <p:sp>
        <p:nvSpPr>
          <p:cNvPr id="6" name="Shape 2"/>
          <p:cNvSpPr/>
          <p:nvPr/>
        </p:nvSpPr>
        <p:spPr>
          <a:xfrm>
            <a:off x="3200400" y="3794760"/>
            <a:ext cx="274320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7" name="Shape 3"/>
          <p:cNvSpPr/>
          <p:nvPr/>
        </p:nvSpPr>
        <p:spPr>
          <a:xfrm>
            <a:off x="0" y="4636008"/>
            <a:ext cx="9144000" cy="507492"/>
          </a:xfrm>
          <a:prstGeom prst="rect">
            <a:avLst/>
          </a:prstGeom>
          <a:solidFill>
            <a:srgbClr val="0F2942"/>
          </a:solidFill>
          <a:ln w="12700">
            <a:solidFill>
              <a:srgbClr val="0F2942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274320" y="4663440"/>
            <a:ext cx="85953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8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3268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3268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"/>
            <a:ext cx="63093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 Dosarul de înscriere la liceu (depus 23-28 iulie 2026)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45720"/>
            <a:ext cx="2194560" cy="6858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98755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trebuie să aveți pregătit pentru depunerea dosarului la liceul la care ați fost repartizat: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347472" y="1554480"/>
            <a:ext cx="530352" cy="530352"/>
          </a:xfrm>
          <a:prstGeom prst="ellipse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347472" y="155448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987552" y="1426464"/>
            <a:ext cx="78181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1115568" y="1481328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75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Cererea de înscriere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1115568" y="1773936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Formularul tipizat, completat și semnat de părinte/reprezentant legal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47472" y="2350008"/>
            <a:ext cx="530352" cy="530352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47472" y="235000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987552" y="2221992"/>
            <a:ext cx="78181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1115568" y="2276856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Carte de identitate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1115568" y="2569464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 — dacă elevul deține CI (opțional pentru cei fără)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347472" y="3145536"/>
            <a:ext cx="530352" cy="530352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47472" y="3145536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Shape 16"/>
          <p:cNvSpPr/>
          <p:nvPr/>
        </p:nvSpPr>
        <p:spPr>
          <a:xfrm>
            <a:off x="987552" y="3017520"/>
            <a:ext cx="78181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1115568" y="3072384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 de naștere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1115568" y="3364992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Copie certificata "Conform cu originalul" de angajatul scolii</a:t>
            </a:r>
            <a:endParaRPr lang="en-US" sz="1100" dirty="0"/>
          </a:p>
        </p:txBody>
      </p:sp>
      <p:sp>
        <p:nvSpPr>
          <p:cNvPr id="22" name="Shape 19"/>
          <p:cNvSpPr/>
          <p:nvPr/>
        </p:nvSpPr>
        <p:spPr>
          <a:xfrm>
            <a:off x="347472" y="3941064"/>
            <a:ext cx="530352" cy="530352"/>
          </a:xfrm>
          <a:prstGeom prst="ellipse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347472" y="3941064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4" name="Shape 21"/>
          <p:cNvSpPr/>
          <p:nvPr/>
        </p:nvSpPr>
        <p:spPr>
          <a:xfrm>
            <a:off x="987552" y="3813048"/>
            <a:ext cx="78181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BDD7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2"/>
          <p:cNvSpPr/>
          <p:nvPr/>
        </p:nvSpPr>
        <p:spPr>
          <a:xfrm>
            <a:off x="1115568" y="3867912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A58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Fișă medicală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1115568" y="4160520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Original, completată de medicul de familie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274320" y="489204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BDD7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Inspectoratul Școlar Județean Bacău  |  Întocmit: ing. Ingrid Monia Armașu – Compartiment Informatizare ISJ Bacău  |  Admitere liceu 2026-2027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1972</Words>
  <Application>Microsoft Office PowerPoint</Application>
  <PresentationFormat>Expunere pe ecran (16:9)</PresentationFormat>
  <Paragraphs>227</Paragraphs>
  <Slides>21</Slides>
  <Notes>21</Notes>
  <HiddenSlides>0</HiddenSlides>
  <MMClips>0</MMClips>
  <ScaleCrop>false</ScaleCrop>
  <HeadingPairs>
    <vt:vector size="6" baseType="variant">
      <vt:variant>
        <vt:lpstr>Fonturi utilizate</vt:lpstr>
      </vt:variant>
      <vt:variant>
        <vt:i4>2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Admitere Liceu 2026-2027 – Ghid pentru Părinți – ISJ Bacău</dc:title>
  <dc:subject>PptxGenJS Presentation</dc:subject>
  <dc:creator>ing. Ingrid Monia Armașu – Compartiment Informatizare ISJ Bacău</dc:creator>
  <cp:lastModifiedBy>User</cp:lastModifiedBy>
  <cp:revision>2</cp:revision>
  <dcterms:created xsi:type="dcterms:W3CDTF">2026-04-20T12:16:43Z</dcterms:created>
  <dcterms:modified xsi:type="dcterms:W3CDTF">2026-05-06T07:33:24Z</dcterms:modified>
</cp:coreProperties>
</file>